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7" r:id="rId3"/>
    <p:sldId id="273" r:id="rId4"/>
    <p:sldId id="274" r:id="rId5"/>
    <p:sldId id="271" r:id="rId6"/>
    <p:sldId id="261" r:id="rId7"/>
    <p:sldId id="27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0226" autoAdjust="0"/>
  </p:normalViewPr>
  <p:slideViewPr>
    <p:cSldViewPr>
      <p:cViewPr varScale="1">
        <p:scale>
          <a:sx n="67" d="100"/>
          <a:sy n="67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4083-DF28-4580-AE15-3AE721E5830D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3948B-4439-4A4E-8B58-8CB5CEBF6B7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2298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1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2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3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4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5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6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7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61D47-B764-485B-9E9D-BD072E47CFD6}" type="slidenum">
              <a:rPr lang="en-GB"/>
              <a:pPr/>
              <a:t>8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E83F-CD19-4AD2-8CD8-FF896A5D7500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2A7F6-62A5-413C-BEA2-DC807E227F6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eg"/><Relationship Id="rId4" Type="http://schemas.openxmlformats.org/officeDocument/2006/relationships/hyperlink" Target="http://www.mathsbox.org.uk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AutoShap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7092280" y="113573"/>
            <a:ext cx="1979712" cy="435107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</a:ln>
        </p:spPr>
        <p:txBody>
          <a:bodyPr>
            <a:noAutofit/>
          </a:bodyPr>
          <a:lstStyle/>
          <a:p>
            <a:pPr algn="ctr" eaLnBrk="0" hangingPunct="0"/>
            <a:fld id="{1B4DA4EF-5F59-49B2-9A49-3FF9B2DA2FA6}" type="datetime1">
              <a:rPr lang="en-GB" sz="2400" b="1" smtClean="0"/>
              <a:pPr algn="ctr" eaLnBrk="0" hangingPunct="0"/>
              <a:t>30/11/2013</a:t>
            </a:fld>
            <a:endParaRPr lang="en-GB" sz="4000" b="1" dirty="0"/>
          </a:p>
        </p:txBody>
      </p:sp>
      <p:sp>
        <p:nvSpPr>
          <p:cNvPr id="3" name="AutoShape 11"/>
          <p:cNvSpPr txBox="1">
            <a:spLocks noChangeArrowheads="1"/>
          </p:cNvSpPr>
          <p:nvPr/>
        </p:nvSpPr>
        <p:spPr>
          <a:xfrm>
            <a:off x="2195736" y="216024"/>
            <a:ext cx="4824536" cy="620688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en-GB" sz="2400" b="1" dirty="0" smtClean="0"/>
              <a:t>Reverse Percentages</a:t>
            </a:r>
            <a:endParaRPr lang="en-GB" sz="2400" b="1" dirty="0"/>
          </a:p>
        </p:txBody>
      </p:sp>
      <p:sp>
        <p:nvSpPr>
          <p:cNvPr id="4" name="AutoShape 11"/>
          <p:cNvSpPr txBox="1">
            <a:spLocks noChangeArrowheads="1"/>
          </p:cNvSpPr>
          <p:nvPr/>
        </p:nvSpPr>
        <p:spPr>
          <a:xfrm>
            <a:off x="72008" y="113572"/>
            <a:ext cx="1907704" cy="435108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en-GB" sz="2400" b="1" dirty="0" smtClean="0"/>
              <a:t>Grade B</a:t>
            </a:r>
            <a:endParaRPr lang="en-GB" sz="2400" b="1" dirty="0"/>
          </a:p>
        </p:txBody>
      </p:sp>
      <p:sp>
        <p:nvSpPr>
          <p:cNvPr id="40" name="Rectangle 39"/>
          <p:cNvSpPr/>
          <p:nvPr/>
        </p:nvSpPr>
        <p:spPr>
          <a:xfrm>
            <a:off x="683568" y="1052736"/>
            <a:ext cx="8640960" cy="79098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err="1" smtClean="0">
                <a:ln w="50800"/>
                <a:solidFill>
                  <a:srgbClr val="FF0000"/>
                </a:solidFill>
              </a:rPr>
              <a:t>Mathanagrams</a:t>
            </a:r>
            <a:r>
              <a:rPr lang="en-US" sz="4400" b="1" dirty="0" smtClean="0">
                <a:ln w="50800"/>
                <a:solidFill>
                  <a:srgbClr val="FF0000"/>
                </a:solidFill>
              </a:rPr>
              <a:t>!</a:t>
            </a:r>
          </a:p>
          <a:p>
            <a:r>
              <a:rPr lang="en-US" sz="4000" dirty="0" smtClean="0">
                <a:ln w="50800"/>
              </a:rPr>
              <a:t>e.g. </a:t>
            </a:r>
            <a:r>
              <a:rPr lang="en-US" sz="4000" dirty="0" err="1" smtClean="0">
                <a:ln w="50800"/>
              </a:rPr>
              <a:t>hstma</a:t>
            </a:r>
            <a:r>
              <a:rPr lang="en-US" sz="4000" dirty="0" smtClean="0">
                <a:ln w="50800"/>
              </a:rPr>
              <a:t> = </a:t>
            </a:r>
            <a:r>
              <a:rPr lang="en-US" sz="4000" dirty="0" err="1" smtClean="0">
                <a:ln w="50800"/>
              </a:rPr>
              <a:t>maths</a:t>
            </a:r>
            <a:endParaRPr lang="en-US" sz="4000" dirty="0" smtClean="0">
              <a:ln w="50800"/>
            </a:endParaRPr>
          </a:p>
          <a:p>
            <a:r>
              <a:rPr lang="en-US" sz="4000" dirty="0" err="1" smtClean="0">
                <a:ln w="50800"/>
              </a:rPr>
              <a:t>ncpeetrgea</a:t>
            </a:r>
            <a:endParaRPr lang="en-US" sz="4000" dirty="0" smtClean="0">
              <a:ln w="50800"/>
            </a:endParaRPr>
          </a:p>
          <a:p>
            <a:r>
              <a:rPr lang="en-US" sz="4000" dirty="0" err="1" smtClean="0">
                <a:ln w="50800"/>
              </a:rPr>
              <a:t>eredge</a:t>
            </a:r>
            <a:endParaRPr lang="en-US" sz="4000" dirty="0" smtClean="0">
              <a:ln w="50800"/>
            </a:endParaRPr>
          </a:p>
          <a:p>
            <a:r>
              <a:rPr lang="en-US" sz="4000" dirty="0" err="1" smtClean="0">
                <a:ln w="50800"/>
              </a:rPr>
              <a:t>niums</a:t>
            </a:r>
            <a:endParaRPr lang="en-US" sz="4000" dirty="0" smtClean="0">
              <a:ln w="50800"/>
            </a:endParaRPr>
          </a:p>
          <a:p>
            <a:r>
              <a:rPr lang="en-US" sz="4000" dirty="0" err="1" smtClean="0">
                <a:ln w="50800"/>
              </a:rPr>
              <a:t>lcecir</a:t>
            </a:r>
            <a:endParaRPr lang="en-US" sz="4000" dirty="0" smtClean="0">
              <a:ln w="50800"/>
            </a:endParaRPr>
          </a:p>
          <a:p>
            <a:r>
              <a:rPr lang="en-US" sz="4000" dirty="0" err="1" smtClean="0">
                <a:ln w="50800"/>
              </a:rPr>
              <a:t>ebuc</a:t>
            </a:r>
            <a:endParaRPr lang="en-US" sz="4000" dirty="0" smtClean="0">
              <a:ln w="50800"/>
            </a:endParaRPr>
          </a:p>
          <a:p>
            <a:endParaRPr lang="en-US" sz="4000" dirty="0" smtClean="0">
              <a:ln w="50800"/>
            </a:endParaRPr>
          </a:p>
          <a:p>
            <a:r>
              <a:rPr lang="en-US" sz="4000" dirty="0" smtClean="0">
                <a:ln w="50800"/>
              </a:rPr>
              <a:t>Can you come up with your own?!</a:t>
            </a:r>
          </a:p>
          <a:p>
            <a:endParaRPr lang="en-US" sz="3600" b="1" dirty="0" smtClean="0">
              <a:ln w="50800"/>
              <a:solidFill>
                <a:srgbClr val="FF0000"/>
              </a:solidFill>
            </a:endParaRPr>
          </a:p>
          <a:p>
            <a:endParaRPr lang="en-US" sz="3600" b="1" dirty="0" smtClean="0">
              <a:ln w="50800"/>
              <a:solidFill>
                <a:srgbClr val="FF0000"/>
              </a:solidFill>
            </a:endParaRPr>
          </a:p>
          <a:p>
            <a:endParaRPr lang="en-US" sz="3600" b="1" dirty="0" smtClean="0">
              <a:ln w="50800"/>
              <a:solidFill>
                <a:srgbClr val="FF0000"/>
              </a:solidFill>
            </a:endParaRPr>
          </a:p>
          <a:p>
            <a:endParaRPr lang="en-US" sz="3600" b="1" dirty="0" smtClean="0">
              <a:ln w="50800"/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47864" y="2331931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percentage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3743" y="3573016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minus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2378" y="481884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cube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5358" y="4221088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circle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3306" y="2996952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degree</a:t>
            </a:r>
            <a:endParaRPr lang="en-GB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330325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856600"/>
            <a:ext cx="1763688" cy="271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1520" y="620688"/>
            <a:ext cx="828092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There is a 20% sale on in </a:t>
            </a:r>
            <a:r>
              <a:rPr lang="en-GB" sz="3200" dirty="0" err="1" smtClean="0"/>
              <a:t>Topshop</a:t>
            </a:r>
            <a:r>
              <a:rPr lang="en-GB" sz="3200" dirty="0" smtClean="0"/>
              <a:t>. </a:t>
            </a:r>
          </a:p>
          <a:p>
            <a:pPr algn="ctr"/>
            <a:r>
              <a:rPr lang="en-GB" sz="3200" dirty="0" smtClean="0"/>
              <a:t>The bag I want is now £60. </a:t>
            </a:r>
          </a:p>
          <a:p>
            <a:pPr algn="ctr"/>
            <a:r>
              <a:rPr lang="en-GB" sz="3200" dirty="0" smtClean="0"/>
              <a:t>What was the original cost of my bag?</a:t>
            </a:r>
            <a:endParaRPr lang="en-GB" sz="3200" dirty="0"/>
          </a:p>
        </p:txBody>
      </p:sp>
      <p:sp>
        <p:nvSpPr>
          <p:cNvPr id="10" name="Rectangle 9"/>
          <p:cNvSpPr/>
          <p:nvPr/>
        </p:nvSpPr>
        <p:spPr>
          <a:xfrm>
            <a:off x="2699792" y="0"/>
            <a:ext cx="3668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sz="3200" b="1" u="sng" dirty="0" smtClean="0"/>
              <a:t>Reverse Percentages</a:t>
            </a:r>
            <a:endParaRPr lang="en-GB" sz="3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2420888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Discuss with your partner and answer on your mini white board.</a:t>
            </a:r>
          </a:p>
          <a:p>
            <a:endParaRPr lang="en-GB" sz="3200" dirty="0" smtClean="0"/>
          </a:p>
          <a:p>
            <a:r>
              <a:rPr lang="en-GB" sz="3200" dirty="0" smtClean="0"/>
              <a:t>1)What does £60 represent as a percentage?</a:t>
            </a:r>
          </a:p>
          <a:p>
            <a:endParaRPr lang="en-GB" sz="3200" dirty="0" smtClean="0"/>
          </a:p>
          <a:p>
            <a:r>
              <a:rPr lang="en-GB" sz="3200" dirty="0" smtClean="0"/>
              <a:t>2)Can you think of any ideas on how</a:t>
            </a:r>
          </a:p>
          <a:p>
            <a:r>
              <a:rPr lang="en-GB" sz="3200" dirty="0" smtClean="0"/>
              <a:t> you would find out how much </a:t>
            </a:r>
          </a:p>
          <a:p>
            <a:r>
              <a:rPr lang="en-GB" sz="3200" dirty="0" smtClean="0"/>
              <a:t>it cost before the sale?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856600"/>
            <a:ext cx="1763688" cy="271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1520" y="188640"/>
            <a:ext cx="828092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There is a 20% sale on in </a:t>
            </a:r>
            <a:r>
              <a:rPr lang="en-GB" sz="3200" dirty="0" err="1" smtClean="0"/>
              <a:t>Topshop</a:t>
            </a:r>
            <a:r>
              <a:rPr lang="en-GB" sz="3200" dirty="0" smtClean="0"/>
              <a:t>. </a:t>
            </a:r>
          </a:p>
          <a:p>
            <a:pPr algn="ctr"/>
            <a:r>
              <a:rPr lang="en-GB" sz="3200" dirty="0" smtClean="0"/>
              <a:t>The bag I want is now £60. </a:t>
            </a:r>
          </a:p>
          <a:p>
            <a:pPr algn="ctr"/>
            <a:r>
              <a:rPr lang="en-GB" sz="3200" dirty="0" smtClean="0"/>
              <a:t>What was the original cost of my bag?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Text Box 758"/>
          <p:cNvSpPr txBox="1">
            <a:spLocks noChangeArrowheads="1"/>
          </p:cNvSpPr>
          <p:nvPr/>
        </p:nvSpPr>
        <p:spPr bwMode="auto">
          <a:xfrm>
            <a:off x="0" y="116632"/>
            <a:ext cx="5364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+mj-lt"/>
              </a:rPr>
              <a:t>In a sale, everything is reduced by 30%</a:t>
            </a:r>
          </a:p>
        </p:txBody>
      </p:sp>
      <p:sp>
        <p:nvSpPr>
          <p:cNvPr id="7" name="Text Box 759"/>
          <p:cNvSpPr txBox="1">
            <a:spLocks noChangeArrowheads="1"/>
          </p:cNvSpPr>
          <p:nvPr/>
        </p:nvSpPr>
        <p:spPr bwMode="auto">
          <a:xfrm>
            <a:off x="0" y="550020"/>
            <a:ext cx="5118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+mj-lt"/>
              </a:rPr>
              <a:t>If an armchair costs £175 in the sale,</a:t>
            </a:r>
          </a:p>
        </p:txBody>
      </p:sp>
      <p:sp>
        <p:nvSpPr>
          <p:cNvPr id="9" name="Text Box 766"/>
          <p:cNvSpPr txBox="1">
            <a:spLocks noChangeArrowheads="1"/>
          </p:cNvSpPr>
          <p:nvPr/>
        </p:nvSpPr>
        <p:spPr bwMode="auto">
          <a:xfrm>
            <a:off x="0" y="981820"/>
            <a:ext cx="5118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+mj-lt"/>
              </a:rPr>
              <a:t>what was its price before the sale 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71800" y="2348880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55976" y="1988840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16" name="Rectangle 15"/>
          <p:cNvSpPr/>
          <p:nvPr/>
        </p:nvSpPr>
        <p:spPr>
          <a:xfrm>
            <a:off x="1547664" y="1988840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175</a:t>
            </a:r>
            <a:endParaRPr lang="en-GB" sz="2800" b="1" dirty="0"/>
          </a:p>
        </p:txBody>
      </p:sp>
      <p:sp>
        <p:nvSpPr>
          <p:cNvPr id="24" name="Curved Down Arrow 23"/>
          <p:cNvSpPr/>
          <p:nvPr/>
        </p:nvSpPr>
        <p:spPr>
          <a:xfrm rot="5400000">
            <a:off x="5184068" y="2744924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Curved Down Arrow 24"/>
          <p:cNvSpPr/>
          <p:nvPr/>
        </p:nvSpPr>
        <p:spPr>
          <a:xfrm rot="16200000" flipH="1">
            <a:off x="359532" y="2816932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771800" y="3789040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355976" y="3429000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28" name="Rectangle 27"/>
          <p:cNvSpPr/>
          <p:nvPr/>
        </p:nvSpPr>
        <p:spPr>
          <a:xfrm>
            <a:off x="1547664" y="3429000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</a:t>
            </a:r>
            <a:endParaRPr lang="en-GB" sz="2800" b="1" dirty="0"/>
          </a:p>
        </p:txBody>
      </p:sp>
      <p:sp>
        <p:nvSpPr>
          <p:cNvPr id="29" name="Curved Down Arrow 28"/>
          <p:cNvSpPr/>
          <p:nvPr/>
        </p:nvSpPr>
        <p:spPr>
          <a:xfrm rot="5400000">
            <a:off x="5184068" y="4401108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Curved Down Arrow 29"/>
          <p:cNvSpPr/>
          <p:nvPr/>
        </p:nvSpPr>
        <p:spPr>
          <a:xfrm rot="16200000" flipH="1">
            <a:off x="359532" y="4473116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771800" y="5445224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55976" y="5085184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33" name="Rectangle 32"/>
          <p:cNvSpPr/>
          <p:nvPr/>
        </p:nvSpPr>
        <p:spPr>
          <a:xfrm>
            <a:off x="1547664" y="5085184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3" grpId="0" animBg="1"/>
      <p:bldP spid="16" grpId="0" animBg="1"/>
      <p:bldP spid="24" grpId="1" animBg="1"/>
      <p:bldP spid="25" grpId="1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7" name="Text Box 798"/>
          <p:cNvSpPr txBox="1">
            <a:spLocks noChangeArrowheads="1"/>
          </p:cNvSpPr>
          <p:nvPr/>
        </p:nvSpPr>
        <p:spPr bwMode="auto">
          <a:xfrm>
            <a:off x="0" y="188640"/>
            <a:ext cx="5796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/>
              <a:t>A mouse increases its body weight by 15%</a:t>
            </a:r>
          </a:p>
        </p:txBody>
      </p:sp>
      <p:sp>
        <p:nvSpPr>
          <p:cNvPr id="8" name="Text Box 799"/>
          <p:cNvSpPr txBox="1">
            <a:spLocks noChangeArrowheads="1"/>
          </p:cNvSpPr>
          <p:nvPr/>
        </p:nvSpPr>
        <p:spPr bwMode="auto">
          <a:xfrm>
            <a:off x="0" y="692696"/>
            <a:ext cx="75963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/>
              <a:t>If it now weighs 368g, what was the mouse’s original weight ?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71800" y="2348880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55976" y="1988840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25" name="Rectangle 24"/>
          <p:cNvSpPr/>
          <p:nvPr/>
        </p:nvSpPr>
        <p:spPr>
          <a:xfrm>
            <a:off x="1547664" y="1988840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368</a:t>
            </a:r>
            <a:endParaRPr lang="en-GB" sz="2800" b="1" dirty="0"/>
          </a:p>
        </p:txBody>
      </p:sp>
      <p:sp>
        <p:nvSpPr>
          <p:cNvPr id="26" name="Curved Down Arrow 25"/>
          <p:cNvSpPr/>
          <p:nvPr/>
        </p:nvSpPr>
        <p:spPr>
          <a:xfrm rot="5400000">
            <a:off x="5184068" y="2744924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 rot="16200000" flipH="1">
            <a:off x="359532" y="2816932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71800" y="3789040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355976" y="3429000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30" name="Rectangle 29"/>
          <p:cNvSpPr/>
          <p:nvPr/>
        </p:nvSpPr>
        <p:spPr>
          <a:xfrm>
            <a:off x="1547664" y="3429000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</a:t>
            </a:r>
            <a:endParaRPr lang="en-GB" sz="2800" b="1" dirty="0"/>
          </a:p>
        </p:txBody>
      </p:sp>
      <p:sp>
        <p:nvSpPr>
          <p:cNvPr id="31" name="Curved Down Arrow 30"/>
          <p:cNvSpPr/>
          <p:nvPr/>
        </p:nvSpPr>
        <p:spPr>
          <a:xfrm rot="5400000">
            <a:off x="5184068" y="4401108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Curved Down Arrow 31"/>
          <p:cNvSpPr/>
          <p:nvPr/>
        </p:nvSpPr>
        <p:spPr>
          <a:xfrm rot="16200000" flipH="1">
            <a:off x="359532" y="4473116"/>
            <a:ext cx="1440160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771800" y="5445224"/>
            <a:ext cx="1512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55976" y="5085184"/>
            <a:ext cx="115212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</a:t>
            </a:r>
            <a:r>
              <a:rPr lang="en-GB" sz="2400" b="1" dirty="0" smtClean="0"/>
              <a:t>%</a:t>
            </a:r>
            <a:endParaRPr lang="en-GB" b="1" dirty="0"/>
          </a:p>
        </p:txBody>
      </p:sp>
      <p:sp>
        <p:nvSpPr>
          <p:cNvPr id="35" name="Rectangle 34"/>
          <p:cNvSpPr/>
          <p:nvPr/>
        </p:nvSpPr>
        <p:spPr>
          <a:xfrm>
            <a:off x="1547664" y="5085184"/>
            <a:ext cx="1080120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 </a:t>
            </a:r>
            <a:endParaRPr lang="en-GB" sz="2800" b="1" dirty="0"/>
          </a:p>
        </p:txBody>
      </p:sp>
      <p:pic>
        <p:nvPicPr>
          <p:cNvPr id="8194" name="Picture 2" descr="http://www.avatarsdb.com/avatars/animated_mous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8108" y="0"/>
            <a:ext cx="1412776" cy="1412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1868"/>
            <a:ext cx="9144000" cy="266131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33375" y="332656"/>
            <a:ext cx="881062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GB" sz="3200" b="1" dirty="0" smtClean="0">
                <a:solidFill>
                  <a:srgbClr val="FF0000"/>
                </a:solidFill>
              </a:rPr>
              <a:t>A shop </a:t>
            </a:r>
            <a:r>
              <a:rPr lang="en-GB" sz="3200" b="1" dirty="0">
                <a:solidFill>
                  <a:srgbClr val="FF0000"/>
                </a:solidFill>
              </a:rPr>
              <a:t>has a sale with 30% off everything. </a:t>
            </a:r>
            <a:r>
              <a:rPr lang="en-GB" sz="3200" b="1" dirty="0" smtClean="0">
                <a:solidFill>
                  <a:srgbClr val="FF0000"/>
                </a:solidFill>
              </a:rPr>
              <a:t>A </a:t>
            </a:r>
            <a:r>
              <a:rPr lang="en-GB" sz="3200" b="1" dirty="0">
                <a:solidFill>
                  <a:srgbClr val="FF0000"/>
                </a:solidFill>
              </a:rPr>
              <a:t>jumper costs £21 in the sale. How much did it cost before the sale?</a:t>
            </a:r>
            <a:endParaRPr lang="en-GB" sz="3200" b="1" u="sng" dirty="0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3375" y="2519025"/>
            <a:ext cx="8810625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GB" sz="3200" b="1" dirty="0"/>
              <a:t>Pupil A works out the answer as £27.30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GB" sz="3200" b="1" dirty="0"/>
              <a:t>Pupil B works out the answer as £30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GB" sz="3200" b="1" dirty="0"/>
              <a:t>Which one is correct?</a:t>
            </a:r>
          </a:p>
        </p:txBody>
      </p:sp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7624" y="404664"/>
          <a:ext cx="6336703" cy="5832650"/>
        </p:xfrm>
        <a:graphic>
          <a:graphicData uri="http://schemas.openxmlformats.org/drawingml/2006/table">
            <a:tbl>
              <a:tblPr/>
              <a:tblGrid>
                <a:gridCol w="1034549"/>
                <a:gridCol w="1034549"/>
                <a:gridCol w="1034549"/>
                <a:gridCol w="1034549"/>
                <a:gridCol w="1034549"/>
                <a:gridCol w="1163958"/>
              </a:tblGrid>
              <a:tr h="84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4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2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2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9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460" marR="55460" marT="0" marB="0">
                    <a:lnL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8476297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http://1.bp.blogspot.com/_uUlANJjeKcI/TGmLUPOhqSI/AAAAAAAACek/dXByzcxih-A/s1600/Only-Fools-ad-Horses-only-fools-and-horses-360137_800_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628800"/>
            <a:ext cx="6492213" cy="4869160"/>
          </a:xfrm>
          <a:prstGeom prst="rect">
            <a:avLst/>
          </a:prstGeom>
          <a:noFill/>
        </p:spPr>
      </p:pic>
      <p:pic>
        <p:nvPicPr>
          <p:cNvPr id="3" name="Picture 2" descr="http://www.cheaptravelblog.net/wp-content/uploads/2012/11/Bingo_BallsCard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74174" y="1"/>
            <a:ext cx="4769825" cy="3933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856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302</Words>
  <Application>Microsoft Office PowerPoint</Application>
  <PresentationFormat>On-screen Show (4:3)</PresentationFormat>
  <Paragraphs>104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30/11/2013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Charlotte May</cp:lastModifiedBy>
  <cp:revision>150</cp:revision>
  <dcterms:created xsi:type="dcterms:W3CDTF">2012-03-18T19:09:49Z</dcterms:created>
  <dcterms:modified xsi:type="dcterms:W3CDTF">2013-11-30T14:42:21Z</dcterms:modified>
</cp:coreProperties>
</file>